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7"/>
  </p:notesMasterIdLst>
  <p:handoutMasterIdLst>
    <p:handoutMasterId r:id="rId28"/>
  </p:handoutMasterIdLst>
  <p:sldIdLst>
    <p:sldId id="261" r:id="rId6"/>
    <p:sldId id="268" r:id="rId7"/>
    <p:sldId id="262" r:id="rId8"/>
    <p:sldId id="267" r:id="rId9"/>
    <p:sldId id="263" r:id="rId10"/>
    <p:sldId id="270" r:id="rId11"/>
    <p:sldId id="272" r:id="rId12"/>
    <p:sldId id="281" r:id="rId13"/>
    <p:sldId id="273" r:id="rId14"/>
    <p:sldId id="275" r:id="rId15"/>
    <p:sldId id="279" r:id="rId16"/>
    <p:sldId id="276" r:id="rId17"/>
    <p:sldId id="288" r:id="rId18"/>
    <p:sldId id="277" r:id="rId19"/>
    <p:sldId id="282" r:id="rId20"/>
    <p:sldId id="283" r:id="rId21"/>
    <p:sldId id="284" r:id="rId22"/>
    <p:sldId id="285" r:id="rId23"/>
    <p:sldId id="286" r:id="rId24"/>
    <p:sldId id="289" r:id="rId25"/>
    <p:sldId id="290" r:id="rId26"/>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8"/>
            <p14:sldId id="262"/>
            <p14:sldId id="267"/>
          </p14:sldIdLst>
        </p14:section>
        <p14:section name="EXTRAS" id="{931BC854-6397-194B-8BA4-F30C6897EFB4}">
          <p14:sldIdLst>
            <p14:sldId id="263"/>
            <p14:sldId id="270"/>
            <p14:sldId id="272"/>
            <p14:sldId id="281"/>
            <p14:sldId id="273"/>
            <p14:sldId id="275"/>
            <p14:sldId id="279"/>
            <p14:sldId id="276"/>
            <p14:sldId id="288"/>
            <p14:sldId id="277"/>
            <p14:sldId id="282"/>
            <p14:sldId id="283"/>
            <p14:sldId id="284"/>
            <p14:sldId id="285"/>
            <p14:sldId id="286"/>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7" autoAdjust="0"/>
    <p:restoredTop sz="86452" autoAdjust="0"/>
  </p:normalViewPr>
  <p:slideViewPr>
    <p:cSldViewPr>
      <p:cViewPr varScale="1">
        <p:scale>
          <a:sx n="64" d="100"/>
          <a:sy n="64" d="100"/>
        </p:scale>
        <p:origin x="69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29.04.2020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29.04.2020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5</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4.xml"/><Relationship Id="rId1" Type="http://schemas.openxmlformats.org/officeDocument/2006/relationships/video" Target="https://www.youtube.com/embed/XXslqVp17ks?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fif"/><Relationship Id="rId1" Type="http://schemas.openxmlformats.org/officeDocument/2006/relationships/slideLayout" Target="../slideLayouts/slideLayout14.xml"/><Relationship Id="rId4"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7294305"/>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a:t>
            </a:r>
            <a:r>
              <a:rPr lang="en-US" sz="3600" dirty="0" err="1"/>
              <a:t>Longe</a:t>
            </a:r>
            <a:r>
              <a:rPr lang="en-US" sz="3600" dirty="0"/>
              <a:t> Range) was selected due to its ability to transmit over a long-range -10’s of Kilometers in perfect conditions, and low power usage in sleep mode </a:t>
            </a:r>
          </a:p>
          <a:p>
            <a:pPr marL="571500" indent="-571500">
              <a:buFont typeface="Arial" panose="020B0604020202020204" pitchFamily="34" charset="0"/>
              <a:buChar char="•"/>
            </a:pPr>
            <a:r>
              <a:rPr lang="en-US" sz="3600" dirty="0"/>
              <a:t>Originally going to create a mesh network where each of the 5 Garage Sensor Units (GSU) can communicate with one another</a:t>
            </a:r>
          </a:p>
          <a:p>
            <a:pPr marL="571500" indent="-571500">
              <a:buFont typeface="Arial" panose="020B0604020202020204" pitchFamily="34" charset="0"/>
              <a:buChar char="•"/>
            </a:pPr>
            <a:r>
              <a:rPr lang="en-US" sz="3600" dirty="0"/>
              <a:t>The GSUs would determine amongst themselves one of them to become the Garage Sensor Master (GSM)</a:t>
            </a:r>
          </a:p>
          <a:p>
            <a:pPr marL="571500" indent="-571500">
              <a:buFont typeface="Arial" panose="020B0604020202020204" pitchFamily="34" charset="0"/>
              <a:buChar char="•"/>
            </a:pPr>
            <a:r>
              <a:rPr lang="en-US" sz="3600" dirty="0"/>
              <a:t>The GSM would receive messages from the GSUs and then send data over to the Innovation Den</a:t>
            </a:r>
          </a:p>
          <a:p>
            <a:pPr marL="571500" indent="-571500">
              <a:buFont typeface="Arial" panose="020B0604020202020204" pitchFamily="34" charset="0"/>
              <a:buChar char="•"/>
            </a:pPr>
            <a:r>
              <a:rPr lang="en-US" sz="3600" dirty="0"/>
              <a:t>Due to time limitations, the network was changed to become a star with a fixed GSM</a:t>
            </a:r>
          </a:p>
          <a:p>
            <a:pPr marL="571500" indent="-571500">
              <a:buFont typeface="Arial" panose="020B0604020202020204" pitchFamily="34" charset="0"/>
              <a:buChar char="•"/>
            </a:pPr>
            <a:r>
              <a:rPr lang="en-US" sz="3600" dirty="0"/>
              <a:t>Our testing revealed that we will be able to make the distance between the parking garage and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7" name="Content Placeholder 3">
            <a:extLst>
              <a:ext uri="{FF2B5EF4-FFF2-40B4-BE49-F238E27FC236}">
                <a16:creationId xmlns:a16="http://schemas.microsoft.com/office/drawing/2014/main" id="{DE0B8F8C-DAC1-42D0-9606-96EEA7F87F0C}"/>
              </a:ext>
            </a:extLst>
          </p:cNvPr>
          <p:cNvPicPr>
            <a:picLocks noChangeAspect="1"/>
          </p:cNvPicPr>
          <p:nvPr/>
        </p:nvPicPr>
        <p:blipFill>
          <a:blip r:embed="rId2"/>
          <a:stretch>
            <a:fillRect/>
          </a:stretch>
        </p:blipFill>
        <p:spPr>
          <a:xfrm>
            <a:off x="6170123" y="6514015"/>
            <a:ext cx="8473639" cy="6364578"/>
          </a:xfrm>
          <a:prstGeom prst="rect">
            <a:avLst/>
          </a:prstGeom>
        </p:spPr>
      </p:pic>
      <p:pic>
        <p:nvPicPr>
          <p:cNvPr id="8" name="Content Placeholder 8">
            <a:extLst>
              <a:ext uri="{FF2B5EF4-FFF2-40B4-BE49-F238E27FC236}">
                <a16:creationId xmlns:a16="http://schemas.microsoft.com/office/drawing/2014/main" id="{7AF9392B-589E-4A30-85A9-3EF0473B7FE2}"/>
              </a:ext>
            </a:extLst>
          </p:cNvPr>
          <p:cNvPicPr>
            <a:picLocks noChangeAspect="1"/>
          </p:cNvPicPr>
          <p:nvPr/>
        </p:nvPicPr>
        <p:blipFill>
          <a:blip r:embed="rId3"/>
          <a:stretch>
            <a:fillRect/>
          </a:stretch>
        </p:blipFill>
        <p:spPr>
          <a:xfrm>
            <a:off x="15850393" y="6555794"/>
            <a:ext cx="8418017" cy="6322799"/>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600994" y="1067594"/>
            <a:ext cx="10210800" cy="1218282"/>
          </a:xfrm>
        </p:spPr>
        <p:txBody>
          <a:bodyPr/>
          <a:lstStyle/>
          <a:p>
            <a:r>
              <a:rPr lang="en-US" dirty="0"/>
              <a:t>Tyrel Simulation</a:t>
            </a:r>
          </a:p>
        </p:txBody>
      </p:sp>
      <p:pic>
        <p:nvPicPr>
          <p:cNvPr id="3" name="Online Media 2" title="Tyrel's Simulation">
            <a:hlinkClick r:id="" action="ppaction://media"/>
            <a:extLst>
              <a:ext uri="{FF2B5EF4-FFF2-40B4-BE49-F238E27FC236}">
                <a16:creationId xmlns:a16="http://schemas.microsoft.com/office/drawing/2014/main" id="{5C9D4512-C54A-45C2-9E3C-9BCA751A36DE}"/>
              </a:ext>
            </a:extLst>
          </p:cNvPr>
          <p:cNvPicPr>
            <a:picLocks noRot="1" noChangeAspect="1"/>
          </p:cNvPicPr>
          <p:nvPr>
            <a:videoFile r:link="rId1"/>
          </p:nvPr>
        </p:nvPicPr>
        <p:blipFill>
          <a:blip r:embed="rId3"/>
          <a:stretch>
            <a:fillRect/>
          </a:stretch>
        </p:blipFill>
        <p:spPr>
          <a:xfrm>
            <a:off x="8001794" y="3353594"/>
            <a:ext cx="15849601" cy="8915400"/>
          </a:xfrm>
          <a:prstGeom prst="rect">
            <a:avLst/>
          </a:prstGeom>
        </p:spPr>
      </p:pic>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296194" y="2559275"/>
            <a:ext cx="21032788" cy="1218282"/>
          </a:xfrm>
        </p:spPr>
        <p:txBody>
          <a:bodyPr/>
          <a:lstStyle/>
          <a:p>
            <a:r>
              <a:rPr lang="en-US" dirty="0"/>
              <a:t>Joel Encryption</a:t>
            </a:r>
          </a:p>
        </p:txBody>
      </p:sp>
      <p:pic>
        <p:nvPicPr>
          <p:cNvPr id="3" name="Picture 2">
            <a:extLst>
              <a:ext uri="{FF2B5EF4-FFF2-40B4-BE49-F238E27FC236}">
                <a16:creationId xmlns:a16="http://schemas.microsoft.com/office/drawing/2014/main" id="{861B2AD5-FD70-4640-B33A-7FD96E5AE97F}"/>
              </a:ext>
            </a:extLst>
          </p:cNvPr>
          <p:cNvPicPr>
            <a:picLocks noChangeAspect="1"/>
          </p:cNvPicPr>
          <p:nvPr/>
        </p:nvPicPr>
        <p:blipFill>
          <a:blip r:embed="rId2"/>
          <a:stretch>
            <a:fillRect/>
          </a:stretch>
        </p:blipFill>
        <p:spPr>
          <a:xfrm>
            <a:off x="20041394" y="2743994"/>
            <a:ext cx="3886200" cy="10548174"/>
          </a:xfrm>
          <a:prstGeom prst="rect">
            <a:avLst/>
          </a:prstGeom>
        </p:spPr>
      </p:pic>
      <p:sp>
        <p:nvSpPr>
          <p:cNvPr id="7" name="TextBox 6">
            <a:extLst>
              <a:ext uri="{FF2B5EF4-FFF2-40B4-BE49-F238E27FC236}">
                <a16:creationId xmlns:a16="http://schemas.microsoft.com/office/drawing/2014/main" id="{7F0F3745-A5FD-4E86-BCF4-67B2E8D6129C}"/>
              </a:ext>
            </a:extLst>
          </p:cNvPr>
          <p:cNvSpPr txBox="1"/>
          <p:nvPr/>
        </p:nvSpPr>
        <p:spPr>
          <a:xfrm>
            <a:off x="838994" y="4832652"/>
            <a:ext cx="18745200" cy="8771632"/>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Encryption</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 class was created to send and receive crypted data throughout the network. This </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class implements private key cryptography. </a:t>
            </a: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Two private keys and a predetermined pattern are used to encrypt and decrypt data </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Encryption method</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Methods to access or print the original and crypted data		</a:t>
            </a: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78F4B4A-2F9D-46C5-8F6C-931121EC9C54}"/>
              </a:ext>
            </a:extLst>
          </p:cNvPr>
          <p:cNvSpPr/>
          <p:nvPr/>
        </p:nvSpPr>
        <p:spPr>
          <a:xfrm>
            <a:off x="20271199" y="6401594"/>
            <a:ext cx="2021705" cy="1066800"/>
          </a:xfrm>
          <a:prstGeom prst="rect">
            <a:avLst/>
          </a:prstGeom>
          <a:solidFill>
            <a:srgbClr val="FFFF00">
              <a:alpha val="21000"/>
            </a:srgb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no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F6B023F-BCED-49F9-8728-7ED7150DEE0E}"/>
              </a:ext>
            </a:extLst>
          </p:cNvPr>
          <p:cNvPicPr>
            <a:picLocks noChangeAspect="1"/>
          </p:cNvPicPr>
          <p:nvPr/>
        </p:nvPicPr>
        <p:blipFill>
          <a:blip r:embed="rId3"/>
          <a:stretch>
            <a:fillRect/>
          </a:stretch>
        </p:blipFill>
        <p:spPr>
          <a:xfrm>
            <a:off x="20271200" y="8306594"/>
            <a:ext cx="2132394" cy="533400"/>
          </a:xfrm>
          <a:prstGeom prst="rect">
            <a:avLst/>
          </a:prstGeom>
        </p:spPr>
      </p:pic>
      <p:pic>
        <p:nvPicPr>
          <p:cNvPr id="18" name="Picture 17">
            <a:extLst>
              <a:ext uri="{FF2B5EF4-FFF2-40B4-BE49-F238E27FC236}">
                <a16:creationId xmlns:a16="http://schemas.microsoft.com/office/drawing/2014/main" id="{E6292E07-B7B4-4E6B-9685-14B46FF9CF49}"/>
              </a:ext>
            </a:extLst>
          </p:cNvPr>
          <p:cNvPicPr>
            <a:picLocks noChangeAspect="1"/>
          </p:cNvPicPr>
          <p:nvPr/>
        </p:nvPicPr>
        <p:blipFill>
          <a:blip r:embed="rId3"/>
          <a:stretch>
            <a:fillRect/>
          </a:stretch>
        </p:blipFill>
        <p:spPr>
          <a:xfrm>
            <a:off x="7620794" y="8003078"/>
            <a:ext cx="2194750" cy="531784"/>
          </a:xfrm>
          <a:prstGeom prst="rect">
            <a:avLst/>
          </a:prstGeom>
        </p:spPr>
      </p:pic>
      <p:sp>
        <p:nvSpPr>
          <p:cNvPr id="19" name="Rectangle 18">
            <a:extLst>
              <a:ext uri="{FF2B5EF4-FFF2-40B4-BE49-F238E27FC236}">
                <a16:creationId xmlns:a16="http://schemas.microsoft.com/office/drawing/2014/main" id="{C5002347-691C-4E08-9A5B-332A3379493D}"/>
              </a:ext>
            </a:extLst>
          </p:cNvPr>
          <p:cNvSpPr/>
          <p:nvPr/>
        </p:nvSpPr>
        <p:spPr>
          <a:xfrm>
            <a:off x="20271200" y="9449594"/>
            <a:ext cx="2132394" cy="533400"/>
          </a:xfrm>
          <a:prstGeom prst="rect">
            <a:avLst/>
          </a:prstGeom>
          <a:solidFill>
            <a:srgbClr val="00B0F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C71951E-A2F1-4EE7-BAF6-112FBC4FAFAC}"/>
              </a:ext>
            </a:extLst>
          </p:cNvPr>
          <p:cNvPicPr>
            <a:picLocks noChangeAspect="1"/>
          </p:cNvPicPr>
          <p:nvPr/>
        </p:nvPicPr>
        <p:blipFill>
          <a:blip r:embed="rId4"/>
          <a:stretch>
            <a:fillRect/>
          </a:stretch>
        </p:blipFill>
        <p:spPr>
          <a:xfrm>
            <a:off x="8839994" y="9084299"/>
            <a:ext cx="2194750" cy="560881"/>
          </a:xfrm>
          <a:prstGeom prst="rect">
            <a:avLst/>
          </a:prstGeom>
        </p:spPr>
      </p:pic>
      <p:sp>
        <p:nvSpPr>
          <p:cNvPr id="21" name="Rectangle 20">
            <a:extLst>
              <a:ext uri="{FF2B5EF4-FFF2-40B4-BE49-F238E27FC236}">
                <a16:creationId xmlns:a16="http://schemas.microsoft.com/office/drawing/2014/main" id="{3A1C047D-A119-4EE6-B8EF-AF9B35B55CE0}"/>
              </a:ext>
            </a:extLst>
          </p:cNvPr>
          <p:cNvSpPr/>
          <p:nvPr/>
        </p:nvSpPr>
        <p:spPr>
          <a:xfrm>
            <a:off x="20271199" y="10440194"/>
            <a:ext cx="3275395" cy="2590800"/>
          </a:xfrm>
          <a:prstGeom prst="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C6D8B46-DFE0-49CA-9642-71D57BB6B4BA}"/>
              </a:ext>
            </a:extLst>
          </p:cNvPr>
          <p:cNvPicPr>
            <a:picLocks noChangeAspect="1"/>
          </p:cNvPicPr>
          <p:nvPr/>
        </p:nvPicPr>
        <p:blipFill>
          <a:blip r:embed="rId5"/>
          <a:stretch>
            <a:fillRect/>
          </a:stretch>
        </p:blipFill>
        <p:spPr>
          <a:xfrm>
            <a:off x="15621794" y="10159753"/>
            <a:ext cx="2194750" cy="560881"/>
          </a:xfrm>
          <a:prstGeom prst="rect">
            <a:avLst/>
          </a:prstGeom>
        </p:spPr>
      </p:pic>
    </p:spTree>
    <p:extLst>
      <p:ext uri="{BB962C8B-B14F-4D97-AF65-F5344CB8AC3E}">
        <p14:creationId xmlns:p14="http://schemas.microsoft.com/office/powerpoint/2010/main" val="32110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Joel Encryption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txt</a:t>
            </a:r>
          </a:p>
        </p:txBody>
      </p:sp>
      <p:sp>
        <p:nvSpPr>
          <p:cNvPr id="3" name="TextBox 2">
            <a:extLst>
              <a:ext uri="{FF2B5EF4-FFF2-40B4-BE49-F238E27FC236}">
                <a16:creationId xmlns:a16="http://schemas.microsoft.com/office/drawing/2014/main" id="{5B4F074D-FFDF-4410-B4CC-781E19D09A44}"/>
              </a:ext>
            </a:extLst>
          </p:cNvPr>
          <p:cNvSpPr txBox="1"/>
          <p:nvPr/>
        </p:nvSpPr>
        <p:spPr>
          <a:xfrm>
            <a:off x="12345194" y="7315994"/>
            <a:ext cx="10134600" cy="830997"/>
          </a:xfrm>
          <a:prstGeom prst="rect">
            <a:avLst/>
          </a:prstGeom>
          <a:noFill/>
        </p:spPr>
        <p:txBody>
          <a:bodyPr wrap="square" rtlCol="0">
            <a:spAutoFit/>
          </a:bodyPr>
          <a:lstStyle/>
          <a:p>
            <a:r>
              <a:rPr lang="en-US" dirty="0"/>
              <a:t>WIKI</a:t>
            </a:r>
          </a:p>
        </p:txBody>
      </p:sp>
    </p:spTree>
    <p:extLst>
      <p:ext uri="{BB962C8B-B14F-4D97-AF65-F5344CB8AC3E}">
        <p14:creationId xmlns:p14="http://schemas.microsoft.com/office/powerpoint/2010/main" val="9605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70164" y="10141946"/>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Questions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63794" y="9790089"/>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34337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F6BBE1D-3B26-4A74-B812-5226FA5A0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708" y="5212870"/>
            <a:ext cx="5852172" cy="3291847"/>
          </a:xfrm>
          <a:prstGeom prst="rect">
            <a:avLst/>
          </a:prstGeom>
        </p:spPr>
      </p:pic>
    </p:spTree>
    <p:extLst>
      <p:ext uri="{BB962C8B-B14F-4D97-AF65-F5344CB8AC3E}">
        <p14:creationId xmlns:p14="http://schemas.microsoft.com/office/powerpoint/2010/main" val="3900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875834"/>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9097353"/>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934994" y="10363994"/>
            <a:ext cx="12877800" cy="2640082"/>
          </a:xfrm>
        </p:spPr>
        <p:txBody>
          <a:bodyPr/>
          <a:lstStyle/>
          <a:p>
            <a:r>
              <a:rPr lang="en-US" sz="4400" dirty="0"/>
              <a:t>Vehicle sensing over stalls</a:t>
            </a:r>
          </a:p>
          <a:p>
            <a:r>
              <a:rPr lang="en-US" sz="4400" dirty="0"/>
              <a:t>LED indication to commuters</a:t>
            </a:r>
          </a:p>
          <a:p>
            <a:r>
              <a:rPr lang="en-US" sz="4400" dirty="0"/>
              <a:t>Mesh networking via detection/indication units</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067218519"/>
              </p:ext>
            </p:extLst>
          </p:nvPr>
        </p:nvGraphicFramePr>
        <p:xfrm>
          <a:off x="1021193" y="2515394"/>
          <a:ext cx="10737456" cy="10563278"/>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r>
                        <a:rPr lang="en-US" sz="2800" b="1" i="0" dirty="0">
                          <a:latin typeface="Franklin Gothic Book Regular"/>
                          <a:ea typeface="Archivo" charset="0"/>
                          <a:cs typeface="Archivo" charset="0"/>
                        </a:rPr>
                        <a:t>Enclosure no larger than 4” X 4” X 4”</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relay messages to gateway at the den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representation of a full garage deployment</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r>
                        <a:rPr lang="en-US" sz="2800" b="1" i="0" dirty="0">
                          <a:latin typeface="Franklin Gothic Book Regular"/>
                          <a:ea typeface="Archivo" charset="0"/>
                          <a:cs typeface="Archivo" charset="0"/>
                        </a:rPr>
                        <a:t>Sensors to detect presence of vehicles in stall</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Data maintains integrity and authentication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Real time updates of stall status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r>
                        <a:rPr lang="en-US" sz="2800" b="1" i="0" dirty="0">
                          <a:latin typeface="Franklin Gothic Book Regular"/>
                          <a:ea typeface="Archivo" charset="0"/>
                          <a:cs typeface="Archivo" charset="0"/>
                        </a:rPr>
                        <a:t>Must last at least a year via battery power</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provisioned</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Populated with accurate test data</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r>
                        <a:rPr lang="en-US" sz="2800" b="1" i="0" dirty="0">
                          <a:latin typeface="Franklin Gothic Book Regular"/>
                          <a:ea typeface="Archivo" charset="0"/>
                          <a:cs typeface="Archivo" charset="0"/>
                        </a:rPr>
                        <a:t>LED to indicate stall status to commuters</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synchronized and can communicate with each other for message routing</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1624101" y="1196515"/>
            <a:ext cx="9531640" cy="1126077"/>
          </a:xfrm>
        </p:spPr>
        <p:txBody>
          <a:bodyPr/>
          <a:lstStyle/>
          <a:p>
            <a:r>
              <a:rPr lang="en-US" sz="7200" dirty="0"/>
              <a:t>Requirements</a:t>
            </a:r>
          </a:p>
        </p:txBody>
      </p:sp>
      <p:graphicFrame>
        <p:nvGraphicFramePr>
          <p:cNvPr id="783" name="Table 782"/>
          <p:cNvGraphicFramePr>
            <a:graphicFrameLocks noGrp="1"/>
          </p:cNvGraphicFramePr>
          <p:nvPr>
            <p:extLst>
              <p:ext uri="{D42A27DB-BD31-4B8C-83A1-F6EECF244321}">
                <p14:modId xmlns:p14="http://schemas.microsoft.com/office/powerpoint/2010/main" val="1708881167"/>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r>
                        <a:rPr lang="en-US" sz="2800" b="1" i="0" dirty="0">
                          <a:latin typeface="Franklin Gothic Book Regular"/>
                          <a:ea typeface="Archivo" charset="0"/>
                          <a:cs typeface="Archivo" charset="0"/>
                        </a:rPr>
                        <a:t>Redundancies of sensors for better accuracy</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algn="l"/>
                      <a:r>
                        <a:rPr lang="en-US" sz="2800" b="1" i="0" dirty="0">
                          <a:latin typeface="Franklin Gothic Book Regular"/>
                          <a:ea typeface="Archivo" charset="0"/>
                          <a:cs typeface="Archivo" charset="0"/>
                        </a:rPr>
                        <a:t>Solar panels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2623566" y="1196516"/>
            <a:ext cx="10310055" cy="1126077"/>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Optional features</a:t>
            </a:r>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318989" y="1532452"/>
            <a:ext cx="21032788" cy="1218282"/>
          </a:xfrm>
        </p:spPr>
        <p:txBody>
          <a:bodyPr/>
          <a:lstStyle/>
          <a:p>
            <a:r>
              <a:rPr lang="en-US" dirty="0"/>
              <a:t>Components and mediums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72674" y="2910337"/>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1292454" y="4239555"/>
            <a:ext cx="2819400" cy="830997"/>
          </a:xfrm>
          <a:prstGeom prst="rect">
            <a:avLst/>
          </a:prstGeom>
          <a:noFill/>
        </p:spPr>
        <p:txBody>
          <a:bodyPr wrap="square" rtlCol="0">
            <a:spAutoFit/>
          </a:bodyPr>
          <a:lstStyle/>
          <a:p>
            <a:r>
              <a:rPr lang="en-US" dirty="0"/>
              <a:t>The Board</a:t>
            </a:r>
          </a:p>
        </p:txBody>
      </p:sp>
      <p:sp>
        <p:nvSpPr>
          <p:cNvPr id="6" name="TextBox 5">
            <a:extLst>
              <a:ext uri="{FF2B5EF4-FFF2-40B4-BE49-F238E27FC236}">
                <a16:creationId xmlns:a16="http://schemas.microsoft.com/office/drawing/2014/main" id="{6B6A3DC3-4133-42B0-B714-F0965EB622CA}"/>
              </a:ext>
            </a:extLst>
          </p:cNvPr>
          <p:cNvSpPr txBox="1"/>
          <p:nvPr/>
        </p:nvSpPr>
        <p:spPr>
          <a:xfrm>
            <a:off x="6209224" y="4239553"/>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4374299" y="4235004"/>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1318989" y="6061152"/>
            <a:ext cx="3482406" cy="1077218"/>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pic>
        <p:nvPicPr>
          <p:cNvPr id="11" name="Picture 10" descr="A circuit board&#10;&#10;Description automatically generated">
            <a:extLst>
              <a:ext uri="{FF2B5EF4-FFF2-40B4-BE49-F238E27FC236}">
                <a16:creationId xmlns:a16="http://schemas.microsoft.com/office/drawing/2014/main" id="{07084AAD-61E7-4A8D-88B6-DDBC27980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 y="8086001"/>
            <a:ext cx="3522576" cy="2643748"/>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9657351D-C093-4B66-BEF1-0BF14A21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027" y="10287794"/>
            <a:ext cx="3524997" cy="2643748"/>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BEFD2B25-B5DB-4111-8CE7-4E72ECD3F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310" y="6173957"/>
            <a:ext cx="3010430" cy="3010430"/>
          </a:xfrm>
          <a:prstGeom prst="rect">
            <a:avLst/>
          </a:prstGeom>
        </p:spPr>
      </p:pic>
      <p:sp>
        <p:nvSpPr>
          <p:cNvPr id="16" name="TextBox 15">
            <a:extLst>
              <a:ext uri="{FF2B5EF4-FFF2-40B4-BE49-F238E27FC236}">
                <a16:creationId xmlns:a16="http://schemas.microsoft.com/office/drawing/2014/main" id="{96D2EDF6-EA41-4F97-A8A8-06AC0E3B0A4D}"/>
              </a:ext>
            </a:extLst>
          </p:cNvPr>
          <p:cNvSpPr txBox="1"/>
          <p:nvPr/>
        </p:nvSpPr>
        <p:spPr>
          <a:xfrm>
            <a:off x="13668578" y="6218401"/>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6037027" y="9631363"/>
            <a:ext cx="3793567" cy="646331"/>
          </a:xfrm>
          <a:prstGeom prst="rect">
            <a:avLst/>
          </a:prstGeom>
          <a:noFill/>
        </p:spPr>
        <p:txBody>
          <a:bodyPr wrap="square" rtlCol="0">
            <a:spAutoFit/>
          </a:bodyPr>
          <a:lstStyle/>
          <a:p>
            <a:r>
              <a:rPr lang="en-US" sz="3600" dirty="0"/>
              <a:t>AM312 PIR Sensor</a:t>
            </a:r>
          </a:p>
        </p:txBody>
      </p:sp>
      <p:pic>
        <p:nvPicPr>
          <p:cNvPr id="19" name="Picture 18" descr="A close up of a device&#10;&#10;Description automatically generated">
            <a:extLst>
              <a:ext uri="{FF2B5EF4-FFF2-40B4-BE49-F238E27FC236}">
                <a16:creationId xmlns:a16="http://schemas.microsoft.com/office/drawing/2014/main" id="{DD33B971-DC81-423B-9FC4-9AB9F26DB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7612" y="6868970"/>
            <a:ext cx="2624341" cy="1750021"/>
          </a:xfrm>
          <a:prstGeom prst="rect">
            <a:avLst/>
          </a:prstGeom>
        </p:spPr>
      </p:pic>
      <p:pic>
        <p:nvPicPr>
          <p:cNvPr id="21" name="Picture 20" descr="A circuit board&#10;&#10;Description automatically generated">
            <a:extLst>
              <a:ext uri="{FF2B5EF4-FFF2-40B4-BE49-F238E27FC236}">
                <a16:creationId xmlns:a16="http://schemas.microsoft.com/office/drawing/2014/main" id="{ED36C5B2-1577-4784-9A5A-5679FB9D90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3463" y="6665510"/>
            <a:ext cx="2156940" cy="2156940"/>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A71F4394-5725-479B-9DDD-C31DD24D1353}"/>
              </a:ext>
            </a:extLst>
          </p:cNvPr>
          <p:cNvPicPr>
            <a:picLocks noChangeAspect="1"/>
          </p:cNvPicPr>
          <p:nvPr/>
        </p:nvPicPr>
        <p:blipFill rotWithShape="1">
          <a:blip r:embed="rId7">
            <a:extLst>
              <a:ext uri="{28A0092B-C50C-407E-A947-70E740481C1C}">
                <a14:useLocalDpi xmlns:a14="http://schemas.microsoft.com/office/drawing/2010/main" val="0"/>
              </a:ext>
            </a:extLst>
          </a:blip>
          <a:srcRect l="20361" t="25352" r="6608" b="18446"/>
          <a:stretch/>
        </p:blipFill>
        <p:spPr>
          <a:xfrm>
            <a:off x="20437178" y="10277694"/>
            <a:ext cx="3524997" cy="2712669"/>
          </a:xfrm>
          <a:prstGeom prst="rect">
            <a:avLst/>
          </a:prstGeom>
        </p:spPr>
      </p:pic>
      <p:pic>
        <p:nvPicPr>
          <p:cNvPr id="25" name="Picture 24" descr="A circuit board&#10;&#10;Description automatically generated">
            <a:extLst>
              <a:ext uri="{FF2B5EF4-FFF2-40B4-BE49-F238E27FC236}">
                <a16:creationId xmlns:a16="http://schemas.microsoft.com/office/drawing/2014/main" id="{B3D71A3C-DCA2-49DC-8D74-671256DF27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47852" y="10390067"/>
            <a:ext cx="2826717" cy="2826717"/>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ED43B50D-3F0B-45D3-AA17-ECBD9D539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92794" y="10307173"/>
            <a:ext cx="2643748" cy="2643748"/>
          </a:xfrm>
          <a:prstGeom prst="rect">
            <a:avLst/>
          </a:prstGeom>
        </p:spPr>
      </p:pic>
      <p:pic>
        <p:nvPicPr>
          <p:cNvPr id="29" name="Picture 28" descr="A picture containing toy, table, room, photo&#10;&#10;Description automatically generated">
            <a:extLst>
              <a:ext uri="{FF2B5EF4-FFF2-40B4-BE49-F238E27FC236}">
                <a16:creationId xmlns:a16="http://schemas.microsoft.com/office/drawing/2014/main" id="{96C5DF60-8764-45F2-87DE-619C5DEB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70484" y="6665510"/>
            <a:ext cx="2624341" cy="2624341"/>
          </a:xfrm>
          <a:prstGeom prst="rect">
            <a:avLst/>
          </a:prstGeom>
        </p:spPr>
      </p:pic>
      <p:sp>
        <p:nvSpPr>
          <p:cNvPr id="30" name="TextBox 29">
            <a:extLst>
              <a:ext uri="{FF2B5EF4-FFF2-40B4-BE49-F238E27FC236}">
                <a16:creationId xmlns:a16="http://schemas.microsoft.com/office/drawing/2014/main" id="{60E190D6-F578-4286-8E95-6A1F0DBC6C75}"/>
              </a:ext>
            </a:extLst>
          </p:cNvPr>
          <p:cNvSpPr txBox="1"/>
          <p:nvPr/>
        </p:nvSpPr>
        <p:spPr>
          <a:xfrm>
            <a:off x="5723546" y="5625193"/>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6366785" y="6044722"/>
            <a:ext cx="3821273" cy="584775"/>
          </a:xfrm>
          <a:prstGeom prst="rect">
            <a:avLst/>
          </a:prstGeom>
          <a:noFill/>
        </p:spPr>
        <p:txBody>
          <a:bodyPr wrap="square" rtlCol="0">
            <a:spAutoFit/>
          </a:bodyPr>
          <a:lstStyle/>
          <a:p>
            <a:r>
              <a:rPr lang="en-US" sz="3200" dirty="0"/>
              <a:t>Locking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0635731" y="6044721"/>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11619630" y="96376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0845465" y="9692918"/>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6897704" y="9722398"/>
            <a:ext cx="2327011" cy="584775"/>
          </a:xfrm>
          <a:prstGeom prst="rect">
            <a:avLst/>
          </a:prstGeom>
          <a:noFill/>
        </p:spPr>
        <p:txBody>
          <a:bodyPr wrap="square" rtlCol="0">
            <a:spAutoFit/>
          </a:bodyPr>
          <a:lstStyle/>
          <a:p>
            <a:r>
              <a:rPr lang="en-US" sz="3200" dirty="0" err="1"/>
              <a:t>Lipo</a:t>
            </a:r>
            <a:r>
              <a:rPr lang="en-US" sz="3200" dirty="0"/>
              <a:t> Charger</a:t>
            </a:r>
          </a:p>
        </p:txBody>
      </p: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292454" y="2521471"/>
            <a:ext cx="14938940" cy="1213123"/>
          </a:xfrm>
        </p:spPr>
        <p:txBody>
          <a:bodyPr/>
          <a:lstStyle/>
          <a:p>
            <a:r>
              <a:rPr lang="en-US" dirty="0"/>
              <a:t>Sensing vehicles</a:t>
            </a:r>
          </a:p>
        </p:txBody>
      </p:sp>
      <p:sp>
        <p:nvSpPr>
          <p:cNvPr id="5" name="TextBox 4">
            <a:extLst>
              <a:ext uri="{FF2B5EF4-FFF2-40B4-BE49-F238E27FC236}">
                <a16:creationId xmlns:a16="http://schemas.microsoft.com/office/drawing/2014/main" id="{B772F7F4-3193-40EF-B725-9088842EB4C5}"/>
              </a:ext>
            </a:extLst>
          </p:cNvPr>
          <p:cNvSpPr txBox="1"/>
          <p:nvPr/>
        </p:nvSpPr>
        <p:spPr>
          <a:xfrm>
            <a:off x="3582194" y="7765991"/>
            <a:ext cx="19965194" cy="1200329"/>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6" name="TextBox 5">
            <a:extLst>
              <a:ext uri="{FF2B5EF4-FFF2-40B4-BE49-F238E27FC236}">
                <a16:creationId xmlns:a16="http://schemas.microsoft.com/office/drawing/2014/main" id="{7E4ED384-A51B-47C8-9F71-DA77B3B5F439}"/>
              </a:ext>
            </a:extLst>
          </p:cNvPr>
          <p:cNvSpPr txBox="1"/>
          <p:nvPr/>
        </p:nvSpPr>
        <p:spPr>
          <a:xfrm>
            <a:off x="1600994" y="5334794"/>
            <a:ext cx="18745200" cy="830997"/>
          </a:xfrm>
          <a:prstGeom prst="rect">
            <a:avLst/>
          </a:prstGeom>
          <a:noFill/>
        </p:spPr>
        <p:txBody>
          <a:bodyPr wrap="square" rtlCol="0">
            <a:spAutoFit/>
          </a:bodyPr>
          <a:lstStyle/>
          <a:p>
            <a:r>
              <a:rPr lang="en-US" dirty="0"/>
              <a:t>A combination of sensors are used to detect the presence of a vehicle</a:t>
            </a:r>
          </a:p>
        </p:txBody>
      </p:sp>
      <p:sp>
        <p:nvSpPr>
          <p:cNvPr id="7" name="TextBox 6">
            <a:extLst>
              <a:ext uri="{FF2B5EF4-FFF2-40B4-BE49-F238E27FC236}">
                <a16:creationId xmlns:a16="http://schemas.microsoft.com/office/drawing/2014/main" id="{D1228D38-5A60-4A43-933C-0D573EF959FC}"/>
              </a:ext>
            </a:extLst>
          </p:cNvPr>
          <p:cNvSpPr txBox="1"/>
          <p:nvPr/>
        </p:nvSpPr>
        <p:spPr>
          <a:xfrm>
            <a:off x="3581400" y="6688028"/>
            <a:ext cx="20955794" cy="646331"/>
          </a:xfrm>
          <a:prstGeom prst="rect">
            <a:avLst/>
          </a:prstGeom>
          <a:noFill/>
        </p:spPr>
        <p:txBody>
          <a:bodyPr wrap="square" rtlCol="0">
            <a:spAutoFit/>
          </a:bodyPr>
          <a:lstStyle/>
          <a:p>
            <a:r>
              <a:rPr lang="en-US" sz="3600" dirty="0"/>
              <a:t>- The PIR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3589628" y="9397952"/>
            <a:ext cx="18745200" cy="646331"/>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3612724" y="10475915"/>
            <a:ext cx="15926594" cy="646331"/>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00527" y="1372394"/>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194" y="3765980"/>
            <a:ext cx="7846200" cy="588465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95" t="22523" r="23836" b="38339"/>
          <a:stretch/>
        </p:blipFill>
        <p:spPr>
          <a:xfrm>
            <a:off x="15163393" y="10362523"/>
            <a:ext cx="4953001" cy="2819400"/>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794" y="3831029"/>
            <a:ext cx="7846201" cy="5884651"/>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165" t="39194" r="25852" b="22870"/>
          <a:stretch/>
        </p:blipFill>
        <p:spPr>
          <a:xfrm>
            <a:off x="3885793" y="10362523"/>
            <a:ext cx="4953002" cy="2819400"/>
          </a:xfrm>
          <a:prstGeom prst="rect">
            <a:avLst/>
          </a:prstGeom>
        </p:spPr>
      </p:pic>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92454" y="2521471"/>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p:txBody>
          <a:bodyPr/>
          <a:lstStyle/>
          <a:p>
            <a:r>
              <a:rPr lang="en-US" dirty="0"/>
              <a:t>Designing and 3d printing</a:t>
            </a:r>
          </a:p>
        </p:txBody>
      </p:sp>
      <p:pic>
        <p:nvPicPr>
          <p:cNvPr id="6" name="Picture 5" descr="A close up of a device&#10;&#10;Description automatically generated">
            <a:extLst>
              <a:ext uri="{FF2B5EF4-FFF2-40B4-BE49-F238E27FC236}">
                <a16:creationId xmlns:a16="http://schemas.microsoft.com/office/drawing/2014/main" id="{8680A853-8F5A-44A3-AB21-FAFD8A60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77" y="5487194"/>
            <a:ext cx="7783751" cy="4437142"/>
          </a:xfrm>
          <a:prstGeom prst="rect">
            <a:avLst/>
          </a:prstGeom>
        </p:spPr>
      </p:pic>
      <p:sp>
        <p:nvSpPr>
          <p:cNvPr id="7" name="TextBox 6">
            <a:extLst>
              <a:ext uri="{FF2B5EF4-FFF2-40B4-BE49-F238E27FC236}">
                <a16:creationId xmlns:a16="http://schemas.microsoft.com/office/drawing/2014/main" id="{472ACAF4-41BD-470E-899E-1FD0425A11E9}"/>
              </a:ext>
            </a:extLst>
          </p:cNvPr>
          <p:cNvSpPr txBox="1"/>
          <p:nvPr/>
        </p:nvSpPr>
        <p:spPr>
          <a:xfrm>
            <a:off x="1677194" y="10135394"/>
            <a:ext cx="8077200" cy="1569660"/>
          </a:xfrm>
          <a:prstGeom prst="rect">
            <a:avLst/>
          </a:prstGeom>
          <a:noFill/>
        </p:spPr>
        <p:txBody>
          <a:bodyPr wrap="square" rtlCol="0">
            <a:spAutoFit/>
          </a:bodyPr>
          <a:lstStyle/>
          <a:p>
            <a:r>
              <a:rPr lang="en-US" dirty="0"/>
              <a:t>Final enclosure design, created in Fusion360</a:t>
            </a:r>
          </a:p>
        </p:txBody>
      </p:sp>
      <p:pic>
        <p:nvPicPr>
          <p:cNvPr id="9" name="Picture 8" descr="A close up of electronics&#10;&#10;Description automatically generated">
            <a:extLst>
              <a:ext uri="{FF2B5EF4-FFF2-40B4-BE49-F238E27FC236}">
                <a16:creationId xmlns:a16="http://schemas.microsoft.com/office/drawing/2014/main" id="{0897050B-8A0A-44DE-8081-003DA2481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4629" y="3940714"/>
            <a:ext cx="10143765" cy="7607823"/>
          </a:xfrm>
          <a:prstGeom prst="rect">
            <a:avLst/>
          </a:prstGeom>
        </p:spPr>
      </p:pic>
      <p:sp>
        <p:nvSpPr>
          <p:cNvPr id="10" name="TextBox 9">
            <a:extLst>
              <a:ext uri="{FF2B5EF4-FFF2-40B4-BE49-F238E27FC236}">
                <a16:creationId xmlns:a16="http://schemas.microsoft.com/office/drawing/2014/main" id="{C5759C51-71F6-4350-A2C4-5DD0F33CBE1D}"/>
              </a:ext>
            </a:extLst>
          </p:cNvPr>
          <p:cNvSpPr txBox="1"/>
          <p:nvPr/>
        </p:nvSpPr>
        <p:spPr>
          <a:xfrm>
            <a:off x="13945394" y="10212388"/>
            <a:ext cx="9144000" cy="830997"/>
          </a:xfrm>
          <a:prstGeom prst="rect">
            <a:avLst/>
          </a:prstGeom>
          <a:noFill/>
        </p:spPr>
        <p:txBody>
          <a:bodyPr wrap="square" rtlCol="0">
            <a:spAutoFit/>
          </a:bodyPr>
          <a:lstStyle/>
          <a:p>
            <a:r>
              <a:rPr lang="en-US" dirty="0"/>
              <a:t>Full assembly of working prototype</a:t>
            </a:r>
          </a:p>
        </p:txBody>
      </p:sp>
      <p:cxnSp>
        <p:nvCxnSpPr>
          <p:cNvPr id="12" name="Straight Connector 11">
            <a:extLst>
              <a:ext uri="{FF2B5EF4-FFF2-40B4-BE49-F238E27FC236}">
                <a16:creationId xmlns:a16="http://schemas.microsoft.com/office/drawing/2014/main" id="{83DC04DF-11A3-4DBE-8745-314CA01DDC51}"/>
              </a:ext>
            </a:extLst>
          </p:cNvPr>
          <p:cNvCxnSpPr/>
          <p:nvPr/>
        </p:nvCxnSpPr>
        <p:spPr>
          <a:xfrm flipH="1" flipV="1">
            <a:off x="13716794" y="4267994"/>
            <a:ext cx="358140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3942-BB34-424B-873E-A20D8E3F35ED}"/>
              </a:ext>
            </a:extLst>
          </p:cNvPr>
          <p:cNvCxnSpPr/>
          <p:nvPr/>
        </p:nvCxnSpPr>
        <p:spPr>
          <a:xfrm flipH="1" flipV="1">
            <a:off x="12564629" y="6630194"/>
            <a:ext cx="4308685"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A7DFEB-E4B9-4322-80DA-121F15F512CD}"/>
              </a:ext>
            </a:extLst>
          </p:cNvPr>
          <p:cNvCxnSpPr/>
          <p:nvPr/>
        </p:nvCxnSpPr>
        <p:spPr>
          <a:xfrm flipV="1">
            <a:off x="19888994" y="7315994"/>
            <a:ext cx="30480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01B540-D4BE-4B16-9E31-E8619DB08A6D}"/>
              </a:ext>
            </a:extLst>
          </p:cNvPr>
          <p:cNvSpPr txBox="1"/>
          <p:nvPr/>
        </p:nvSpPr>
        <p:spPr>
          <a:xfrm>
            <a:off x="11810731" y="3466502"/>
            <a:ext cx="3695698" cy="646331"/>
          </a:xfrm>
          <a:prstGeom prst="rect">
            <a:avLst/>
          </a:prstGeom>
          <a:noFill/>
        </p:spPr>
        <p:txBody>
          <a:bodyPr wrap="square" rtlCol="0">
            <a:spAutoFit/>
          </a:bodyPr>
          <a:lstStyle/>
          <a:p>
            <a:r>
              <a:rPr lang="en-US" sz="3600" dirty="0"/>
              <a:t>Copper PIR limiter</a:t>
            </a:r>
          </a:p>
        </p:txBody>
      </p:sp>
      <p:sp>
        <p:nvSpPr>
          <p:cNvPr id="18" name="TextBox 17">
            <a:extLst>
              <a:ext uri="{FF2B5EF4-FFF2-40B4-BE49-F238E27FC236}">
                <a16:creationId xmlns:a16="http://schemas.microsoft.com/office/drawing/2014/main" id="{0C2782E0-A21F-48DD-BF8C-E61EB940FEA5}"/>
              </a:ext>
            </a:extLst>
          </p:cNvPr>
          <p:cNvSpPr txBox="1"/>
          <p:nvPr/>
        </p:nvSpPr>
        <p:spPr>
          <a:xfrm>
            <a:off x="11130634" y="6002228"/>
            <a:ext cx="2666999" cy="646331"/>
          </a:xfrm>
          <a:prstGeom prst="rect">
            <a:avLst/>
          </a:prstGeom>
          <a:noFill/>
        </p:spPr>
        <p:txBody>
          <a:bodyPr wrap="square" rtlCol="0">
            <a:spAutoFit/>
          </a:bodyPr>
          <a:lstStyle/>
          <a:p>
            <a:r>
              <a:rPr lang="en-US" sz="3600" dirty="0"/>
              <a:t>LED diffuser</a:t>
            </a:r>
          </a:p>
        </p:txBody>
      </p:sp>
      <p:sp>
        <p:nvSpPr>
          <p:cNvPr id="19" name="TextBox 18">
            <a:extLst>
              <a:ext uri="{FF2B5EF4-FFF2-40B4-BE49-F238E27FC236}">
                <a16:creationId xmlns:a16="http://schemas.microsoft.com/office/drawing/2014/main" id="{237963E0-059F-4F85-B126-F0B45EFE9155}"/>
              </a:ext>
            </a:extLst>
          </p:cNvPr>
          <p:cNvSpPr txBox="1"/>
          <p:nvPr/>
        </p:nvSpPr>
        <p:spPr>
          <a:xfrm>
            <a:off x="20687129" y="5457211"/>
            <a:ext cx="3506234" cy="1754326"/>
          </a:xfrm>
          <a:prstGeom prst="rect">
            <a:avLst/>
          </a:prstGeom>
          <a:noFill/>
        </p:spPr>
        <p:txBody>
          <a:bodyPr wrap="square" rtlCol="0">
            <a:spAutoFit/>
          </a:bodyPr>
          <a:lstStyle/>
          <a:p>
            <a:r>
              <a:rPr lang="en-US" sz="3600" dirty="0"/>
              <a:t>Access to CPU and </a:t>
            </a:r>
            <a:r>
              <a:rPr lang="en-US" sz="3600" dirty="0" err="1"/>
              <a:t>Lipo</a:t>
            </a:r>
            <a:r>
              <a:rPr lang="en-US" sz="3600" dirty="0"/>
              <a:t> Underneath</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1458</TotalTime>
  <Words>968</Words>
  <Application>Microsoft Office PowerPoint</Application>
  <PresentationFormat>Custom</PresentationFormat>
  <Paragraphs>155</Paragraphs>
  <Slides>21</Slides>
  <Notes>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21</vt:i4>
      </vt:variant>
    </vt:vector>
  </HeadingPairs>
  <TitlesOfParts>
    <vt:vector size="36"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Park – it - cda</vt:lpstr>
      <vt:lpstr>Value proposition</vt:lpstr>
      <vt:lpstr>Objective and deliverables</vt:lpstr>
      <vt:lpstr>Requirements</vt:lpstr>
      <vt:lpstr>Components and mediums</vt:lpstr>
      <vt:lpstr>Sensing vehicles</vt:lpstr>
      <vt:lpstr>PowerPoint Presentation</vt:lpstr>
      <vt:lpstr>The Enclosure</vt:lpstr>
      <vt:lpstr>Nikolai mesh networking</vt:lpstr>
      <vt:lpstr>Nikolai mesh networking</vt:lpstr>
      <vt:lpstr>Tyrel Simulation</vt:lpstr>
      <vt:lpstr>Joel Encryption</vt:lpstr>
      <vt:lpstr>Joel Encryption</vt:lpstr>
      <vt:lpstr>Covid-19 update</vt:lpstr>
      <vt:lpstr>Lora stands for long range</vt:lpstr>
      <vt:lpstr>Testing long range</vt:lpstr>
      <vt:lpstr>Successful transmissions</vt:lpstr>
      <vt:lpstr>Final setup</vt:lpstr>
      <vt:lpstr>Park – it - cda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ZANE GOODRICK</cp:lastModifiedBy>
  <cp:revision>27</cp:revision>
  <dcterms:created xsi:type="dcterms:W3CDTF">2020-04-27T19:32:28Z</dcterms:created>
  <dcterms:modified xsi:type="dcterms:W3CDTF">2020-04-30T03:34:46Z</dcterms:modified>
</cp:coreProperties>
</file>